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321" r:id="rId2"/>
    <p:sldId id="287" r:id="rId3"/>
    <p:sldId id="288" r:id="rId4"/>
    <p:sldId id="302" r:id="rId5"/>
    <p:sldId id="290" r:id="rId6"/>
    <p:sldId id="294" r:id="rId7"/>
    <p:sldId id="301" r:id="rId8"/>
    <p:sldId id="267" r:id="rId9"/>
    <p:sldId id="303" r:id="rId10"/>
    <p:sldId id="315" r:id="rId11"/>
    <p:sldId id="304" r:id="rId12"/>
    <p:sldId id="316" r:id="rId13"/>
    <p:sldId id="309" r:id="rId14"/>
    <p:sldId id="320" r:id="rId15"/>
    <p:sldId id="312" r:id="rId16"/>
    <p:sldId id="319" r:id="rId17"/>
    <p:sldId id="306" r:id="rId18"/>
    <p:sldId id="318" r:id="rId19"/>
    <p:sldId id="322" r:id="rId20"/>
    <p:sldId id="308" r:id="rId21"/>
    <p:sldId id="323" r:id="rId22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99FF"/>
    <a:srgbClr val="FF3300"/>
    <a:srgbClr val="3366FF"/>
    <a:srgbClr val="3399FF"/>
    <a:srgbClr val="FFCC00"/>
    <a:srgbClr val="009900"/>
    <a:srgbClr val="CC3399"/>
    <a:srgbClr val="FF33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92" autoAdjust="0"/>
    <p:restoredTop sz="94364" autoAdjust="0"/>
  </p:normalViewPr>
  <p:slideViewPr>
    <p:cSldViewPr>
      <p:cViewPr>
        <p:scale>
          <a:sx n="70" d="100"/>
          <a:sy n="70" d="100"/>
        </p:scale>
        <p:origin x="6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smtClean="0"/>
            </a:lvl1pPr>
          </a:lstStyle>
          <a:p>
            <a:pPr>
              <a:defRPr/>
            </a:pPr>
            <a:fld id="{63AF3C1D-0F28-4035-BBE1-30D730AB14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BC934C2-F355-4475-BBEE-356922F0BBD8}" type="datetimeFigureOut">
              <a:rPr lang="zh-HK" altLang="en-US"/>
              <a:pPr>
                <a:defRPr/>
              </a:pPr>
              <a:t>15/10/2018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HK" alt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AD0FFE8-2F6E-49D1-AB56-9215CEBE428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圖像版權屬衞生署所有，獲准作者於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滋味營養教室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轉載。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964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本菜中別具特色的代表作包括壽司、刺身、天婦羅、章魚燒、便當和牛肉飯等。傳統的日本菜以米飯為主糧，配搭魚、肉、蔬菜、麵豉湯和醃菜。蕎麥麵、烏冬麵和拉麵也是受歡迎的主糧，湯底通常用魚類煮成，然後加入醬油和蔬菜。日本人也將其他國家的菜式加以改良，成為廣受人民歡迎的日式美食，例如日式咖喱飯和日式豬扒飯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379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《日本均衡膳食陀螺》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(Japanese Food Guide Spinning Top)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設計特色︰由日本厚生勞動省（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 of Health, </a:t>
            </a:r>
            <a:r>
              <a:rPr lang="en-US" altLang="zh-H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Welfare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）及農林水產省（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 of Agriculture, Forestry and Fisheries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）於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年為普及國民營養教育而設計。圖案以日本傳統玩意陀螺設計。特色是以食用分量的數目多少，由多至少排序（因水果的建議量是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份，因此與奶類一併放在陀螺底部最尖的位置）。除了強調運動的重要性，還以多種圖案來說明食用份量（如飯團和壽司），令人容易明白。</a:t>
            </a:r>
            <a:r>
              <a:rPr lang="zh-TW" altLang="en-US" dirty="0" smtClean="0"/>
              <a:t>圖像版權屬農林水產省所有，</a:t>
            </a:r>
            <a:r>
              <a:rPr lang="zh-TW" altLang="en-US" dirty="0" smtClean="0"/>
              <a:t>獲准作者於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滋味營養教室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轉載</a:t>
            </a:r>
            <a:r>
              <a:rPr lang="zh-TW" altLang="en-US" dirty="0" smtClean="0"/>
              <a:t>。</a:t>
            </a:r>
            <a:endParaRPr lang="zh-HK" alt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2879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effectLst/>
              </a:rPr>
              <a:t>英國歷史悠久，飲食文化亦源遠流長。英國人常以</a:t>
            </a:r>
            <a:r>
              <a:rPr lang="zh-HK" altLang="zh-HK" dirty="0" smtClean="0">
                <a:effectLst/>
              </a:rPr>
              <a:t>馬鈴薯</a:t>
            </a:r>
            <a:r>
              <a:rPr lang="zh-TW" altLang="en-US" dirty="0" smtClean="0">
                <a:effectLst/>
              </a:rPr>
              <a:t>為主糧。</a:t>
            </a:r>
            <a:r>
              <a:rPr lang="zh-TW" altLang="en-US" dirty="0" smtClean="0"/>
              <a:t>傳統的</a:t>
            </a:r>
            <a:r>
              <a:rPr lang="zh-HK" altLang="zh-HK" dirty="0" smtClean="0">
                <a:effectLst/>
              </a:rPr>
              <a:t>英式早餐相當豐富</a:t>
            </a:r>
            <a:r>
              <a:rPr lang="zh-TW" altLang="en-US" dirty="0" smtClean="0">
                <a:effectLst/>
              </a:rPr>
              <a:t>，有炸煙肉、</a:t>
            </a:r>
            <a:r>
              <a:rPr lang="zh-TW" altLang="en-US" dirty="0" smtClean="0"/>
              <a:t>荷包蛋或炒蛋、烤番茄、牛油多士、香腸、焗豆、班戟等，而最具代表性的英國街頭食品是炸魚薯條。其他特色英國菜還有烤牛肉（配馬鈴薯泥、其他蔬菜和約克郡布丁）、牛排腰子批（</a:t>
            </a:r>
            <a:r>
              <a:rPr lang="en-US" altLang="zh-TW" dirty="0" smtClean="0"/>
              <a:t>Steak</a:t>
            </a:r>
            <a:r>
              <a:rPr lang="en-US" altLang="zh-TW" baseline="0" dirty="0" smtClean="0"/>
              <a:t> and kidney pie</a:t>
            </a:r>
            <a:r>
              <a:rPr lang="zh-TW" altLang="en-US" dirty="0" smtClean="0"/>
              <a:t>）和香腸拼薯泥（</a:t>
            </a:r>
            <a:r>
              <a:rPr lang="en-US" altLang="zh-TW" dirty="0" smtClean="0"/>
              <a:t>Bangers</a:t>
            </a:r>
            <a:r>
              <a:rPr lang="en-US" altLang="zh-TW" baseline="0" dirty="0" smtClean="0"/>
              <a:t> and mash</a:t>
            </a:r>
            <a:r>
              <a:rPr lang="zh-TW" altLang="en-US" dirty="0" smtClean="0"/>
              <a:t>）。英國人喜歡喝下午茶，他們的朱古力和甜品亦相當多元化。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4892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由英國公共衞生部（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Health England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）設計（最新版本為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，內有一幅圓形圖案設計，用以向人民表達均衡飲食概念。面積越大代表該類食物需要越多，多種食物圖案代表多樣化的選擇食物原則，健康的選擇貼士就用文字寫出來，例如︰「馬鈴薯、麵包、米、麵及其他澱粉碳水化合物︰選擇全穀或高纖而且少添加油脂、鹽和糖的種類」、「奶及代替品︰選低脂及低糖的種類」、「豆、魚、蛋、肉及其他蛋白質︰多吃豆類、每週吃兩份可持續水產品（一些是油脂豐富的），並要少吃紅肉和加工肉製品」。</a:t>
            </a:r>
            <a:r>
              <a:rPr lang="zh-TW" altLang="en-US" dirty="0" smtClean="0"/>
              <a:t>圖像版權</a:t>
            </a:r>
            <a:r>
              <a:rPr lang="zh-TW" altLang="en-US" dirty="0" smtClean="0"/>
              <a:t>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Crown</a:t>
            </a:r>
            <a:r>
              <a:rPr lang="zh-TW" altLang="en-US" dirty="0" smtClean="0"/>
              <a:t>所有</a:t>
            </a:r>
            <a:r>
              <a:rPr lang="zh-TW" altLang="en-US" dirty="0" smtClean="0"/>
              <a:t>，獲准轉載。</a:t>
            </a:r>
            <a:endParaRPr lang="zh-HK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640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加拿大原住民曾過</a:t>
            </a:r>
            <a:r>
              <a:rPr lang="zh-TW" altLang="en-US" dirty="0" smtClean="0"/>
              <a:t>着遊獵</a:t>
            </a:r>
            <a:r>
              <a:rPr lang="zh-TW" altLang="en-US" dirty="0" smtClean="0"/>
              <a:t>生活，他們會捕捉三文魚，也會製作楓糖。自在歐洲人移居加拿大後，引入了英國和法國的烹煮風格，及至二十世紀起大量亞洲人移民至加拿大，這地方的飲食文化也添上一些亞洲色彩。加拿大的特色食物包括</a:t>
            </a:r>
            <a:r>
              <a:rPr lang="en-US" altLang="zh-TW" dirty="0" smtClean="0"/>
              <a:t>︰</a:t>
            </a:r>
            <a:r>
              <a:rPr lang="zh-TW" altLang="en-US" dirty="0" smtClean="0"/>
              <a:t>肉汁芝士薯條（</a:t>
            </a:r>
            <a:r>
              <a:rPr lang="en-US" altLang="zh-TW" dirty="0" smtClean="0"/>
              <a:t>Poutine</a:t>
            </a:r>
            <a:r>
              <a:rPr lang="zh-TW" altLang="en-US" dirty="0" smtClean="0"/>
              <a:t>）、牛油撻</a:t>
            </a:r>
            <a:r>
              <a:rPr lang="zh-TW" altLang="en-US" baseline="0" dirty="0" smtClean="0"/>
              <a:t>、</a:t>
            </a:r>
            <a:r>
              <a:rPr lang="zh-TW" altLang="en-US" dirty="0" smtClean="0"/>
              <a:t>煙肉三文治、煙三文魚、楓糖漿等。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572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《加拿大食品指引︰助您健康進食》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(Eating Well with Canada’s Food Guide)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設計特色︰由加拿大衞生部（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Canada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）於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版之小冊子，封面以彩虹圖案設計，用以向人民表達均衡飲食概念。特色是以食用分量的數目多少，由多至少排序，其仔細的食物分量在小冊子其他部分說明。設計特色是四種顏色拼出彎彎的彩虹圖案，凸出多吃水蔬果的重要性。</a:t>
            </a:r>
            <a:r>
              <a:rPr lang="zh-TW" altLang="en-US" dirty="0" smtClean="0"/>
              <a:t>圖像版權屬</a:t>
            </a:r>
            <a:r>
              <a:rPr lang="zh-TW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加拿大衛生部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dirty="0" smtClean="0"/>
              <a:t>獲准作者於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滋味營養教室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轉載</a:t>
            </a:r>
            <a:r>
              <a:rPr lang="zh-TW" altLang="en-US" dirty="0" smtClean="0"/>
              <a:t>。</a:t>
            </a:r>
            <a:endParaRPr lang="zh-TW" altLang="zh-H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H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Rights Reserved.  </a:t>
            </a:r>
            <a:r>
              <a:rPr lang="en-CA" altLang="zh-H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Eating Well with Canada’s Food Guide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CA" altLang="zh-H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Canada, 2011. Adapted and reproduced with permission from the Minister of Health, 2018.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5086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來自歐洲的殖民者在美國引入歐洲的食材和烹煮風格。到十九世紀有許多外國移民湧入</a:t>
            </a:r>
            <a:r>
              <a:rPr lang="zh-TW" altLang="en-US" u="sng" dirty="0" smtClean="0"/>
              <a:t>美國</a:t>
            </a:r>
            <a:r>
              <a:rPr lang="zh-TW" altLang="en-US" dirty="0" smtClean="0"/>
              <a:t>，使</a:t>
            </a:r>
            <a:r>
              <a:rPr lang="zh-TW" altLang="en-US" u="sng" dirty="0" smtClean="0"/>
              <a:t>美國</a:t>
            </a:r>
            <a:r>
              <a:rPr lang="zh-TW" altLang="en-US" dirty="0" smtClean="0"/>
              <a:t>的飲食文化變得更多元化，特色食物包括蘋果批、火雞、薄餅、熱狗等。美國人的飲食追求快捷、方便和大眾化，早餐以麵包、麥片、牛奶、雞蛋、果汁和咖啡為主，午餐常吃三文治、水果、漢堡、熱狗、薯條等，晚餐則吃得比較豐富，如牛排、豬排、烤雞等，配搭麵包、蔬菜和水果</a:t>
            </a:r>
            <a:r>
              <a:rPr lang="zh-TW" altLang="en-US" smtClean="0"/>
              <a:t>等。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0383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《我的餐盤》（</a:t>
            </a:r>
            <a:r>
              <a:rPr lang="en-US" altLang="zh-H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MyPlate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）設計特色︰美國農業部（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United States Department of Agriculture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）在過去不同年代為美國人設計特色圖像和符號（有圓形、三角形和其他設計），提醒國民選擇健康飲食的原則，在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年推出《我的餐盤》（</a:t>
            </a:r>
            <a:r>
              <a:rPr lang="en-US" altLang="zh-H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MyPlate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），配合一系列網上資訊和實用工具，藉鮮明的圖案提醒消費者注意健康飲食（不意圖提供太多營養資訊）。標題以「我的」（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）說明每個人有不同的營養需要，鼓勵人民通過網上工具查詢和記錄自己的日常飲食狀況，建立均衡的飲食習慣。</a:t>
            </a:r>
            <a:r>
              <a:rPr lang="zh-TW" altLang="en-US" dirty="0" smtClean="0"/>
              <a:t>圖像版權屬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美國農業部</a:t>
            </a:r>
            <a:r>
              <a:rPr lang="zh-TW" altLang="en-US" dirty="0" smtClean="0"/>
              <a:t>所有，獲准轉載。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3133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綜合來自五個國家的設計，發現雖然其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外觀、食物分類和食用分量</a:t>
            </a:r>
            <a:r>
              <a:rPr lang="zh-TW" altLang="en-US" sz="1200" dirty="0" smtClean="0"/>
              <a:t>不盡相同，但有以下共通點</a:t>
            </a:r>
            <a:r>
              <a:rPr lang="en-US" altLang="zh-TW" sz="1200" dirty="0" smtClean="0"/>
              <a:t>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色彩繽紛奪目，引人注意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同類食物也有許多選擇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蔬菜和穀物是健康飲食的基礎，攝取量較多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肉類和奶類的需要量較少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加入實用貼士，鼓勵人在生活中融會應用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67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圖像版權屬中國營養學會所有，獲准作者於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滋味營養教室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轉載。</a:t>
            </a:r>
            <a:endParaRPr lang="en-US" altLang="zh-CN" dirty="0" smtClean="0">
              <a:cs typeface="等线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5163B3-AE87-460C-A662-2F09585B4904}" type="slidenum">
              <a:rPr lang="zh-HK" altLang="en-US" sz="1200"/>
              <a:pPr/>
              <a:t>3</a:t>
            </a:fld>
            <a:endParaRPr lang="zh-HK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圖像版權屬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厚生勞動省及農林水產省所有，</a:t>
            </a:r>
            <a:r>
              <a:rPr lang="zh-TW" altLang="en-US" dirty="0" smtClean="0"/>
              <a:t>獲准作者於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滋味營養教室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轉載。</a:t>
            </a:r>
            <a:endParaRPr lang="zh-TW" altLang="zh-H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dirty="0" smtClean="0"/>
              <a:t>Source</a:t>
            </a:r>
            <a:r>
              <a:rPr lang="en-US" altLang="zh-HK" dirty="0" smtClean="0"/>
              <a:t>:</a:t>
            </a:r>
          </a:p>
          <a:p>
            <a:r>
              <a:rPr lang="en-US" altLang="zh-HK" dirty="0" smtClean="0"/>
              <a:t>Ministry</a:t>
            </a:r>
            <a:r>
              <a:rPr lang="en-US" altLang="zh-HK" baseline="0" dirty="0" smtClean="0"/>
              <a:t> of Health, </a:t>
            </a:r>
            <a:r>
              <a:rPr lang="en-US" altLang="zh-HK" baseline="0" dirty="0" err="1" smtClean="0"/>
              <a:t>Labour</a:t>
            </a:r>
            <a:r>
              <a:rPr lang="en-US" altLang="zh-HK" baseline="0" dirty="0" smtClean="0"/>
              <a:t> and Welfare and Ministry of Agriculture, Forestry and Fisheries</a:t>
            </a:r>
          </a:p>
          <a:p>
            <a:r>
              <a:rPr lang="en-US" altLang="zh-HK" baseline="0" dirty="0" smtClean="0"/>
              <a:t>Retrieved from </a:t>
            </a:r>
            <a:r>
              <a:rPr lang="en-US" altLang="zh-HK" dirty="0" smtClean="0"/>
              <a:t>http://www.maff.go.jp/j/balance_guide/b_use/pdf/eng_reiari.pdf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38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圖像版權屬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所有，</a:t>
            </a:r>
            <a:r>
              <a:rPr lang="zh-TW" altLang="en-US" dirty="0" smtClean="0"/>
              <a:t>獲准轉載。</a:t>
            </a:r>
            <a:endParaRPr lang="zh-HK" alt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HK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HK" dirty="0" smtClean="0"/>
              <a:t>Source: Public </a:t>
            </a:r>
            <a:r>
              <a:rPr lang="en-US" altLang="zh-HK" dirty="0" smtClean="0"/>
              <a:t>Health England in association with the Welsh government, Food Standards Scotland and the Food Standards Agency in Northern Ireland. (2016). The </a:t>
            </a:r>
            <a:r>
              <a:rPr lang="en-US" altLang="zh-HK" dirty="0" err="1" smtClean="0"/>
              <a:t>Eatwell</a:t>
            </a:r>
            <a:r>
              <a:rPr lang="en-US" altLang="zh-HK" dirty="0" smtClean="0"/>
              <a:t> Guide. Retrieved from https://</a:t>
            </a:r>
            <a:r>
              <a:rPr lang="en-US" altLang="zh-HK" dirty="0" smtClean="0"/>
              <a:t>www.gov.uk/government/publications/the-eatwell-guide.</a:t>
            </a: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B61D9F-F653-45AF-8267-EFF2C60BF81E}" type="slidenum">
              <a:rPr lang="zh-HK" altLang="en-US" sz="1200"/>
              <a:pPr/>
              <a:t>5</a:t>
            </a:fld>
            <a:endParaRPr lang="zh-HK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圖像版權屬</a:t>
            </a:r>
            <a:r>
              <a:rPr lang="zh-TW" altLang="zh-H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加拿大衛生部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所有，</a:t>
            </a:r>
            <a:r>
              <a:rPr lang="zh-TW" altLang="en-US" dirty="0" smtClean="0"/>
              <a:t>獲准轉載，獲准作者於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滋味營養教室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轉載。</a:t>
            </a:r>
            <a:endParaRPr lang="zh-TW" altLang="zh-H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cs typeface="等线"/>
            </a:endParaRPr>
          </a:p>
          <a:p>
            <a:pPr>
              <a:spcBef>
                <a:spcPct val="0"/>
              </a:spcBef>
            </a:pPr>
            <a:r>
              <a:rPr lang="en-US" altLang="zh-HK" dirty="0" smtClean="0"/>
              <a:t>Source</a:t>
            </a:r>
            <a:r>
              <a:rPr lang="en-US" altLang="zh-HK" dirty="0" smtClean="0"/>
              <a:t>:</a:t>
            </a:r>
          </a:p>
          <a:p>
            <a:pPr>
              <a:spcBef>
                <a:spcPct val="0"/>
              </a:spcBef>
            </a:pPr>
            <a:r>
              <a:rPr lang="en-US" altLang="zh-HK" dirty="0" smtClean="0"/>
              <a:t>Minister of Health Canada. (2011). </a:t>
            </a:r>
            <a:r>
              <a:rPr lang="en-US" altLang="zh-HK" i="1" dirty="0" smtClean="0"/>
              <a:t>Canada’s Food Guide</a:t>
            </a:r>
            <a:r>
              <a:rPr lang="en-US" altLang="zh-HK" dirty="0" smtClean="0"/>
              <a:t>. Retrieve from https://www.canada.ca/en/health-canada/services/canada-food-guides.html</a:t>
            </a:r>
            <a:endParaRPr lang="zh-HK" altLang="en-US" dirty="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C4A7BF9-0A61-4A2A-B63D-DF0FFEC596BC}" type="slidenum">
              <a:rPr lang="zh-HK" altLang="en-US" sz="1200"/>
              <a:pPr/>
              <a:t>6</a:t>
            </a:fld>
            <a:endParaRPr lang="zh-HK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圖像版權屬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美國農業部所有，</a:t>
            </a:r>
            <a:r>
              <a:rPr lang="zh-TW" altLang="en-US" dirty="0" smtClean="0"/>
              <a:t>獲准轉載。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26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458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國地域遼闊，從南向北，由東到西跨越多種不同的氣候，來自河流和湖泊的食材多不勝數。中國擁有多年的漁農業發展史，孕育源遠流長的飲食文化，食物的加工和廚藝技術多樣，使各個地方菜餚差異極大。著名的魯菜有糖醋鯉魚、濟南烤鴨；著名的川菜有麻婆豆腐；著名的淮揚菜有紅燒獅子頭、乞兒雞；著名的粵菜有燒味、雲吞麵和點心等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3114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《中國居民平衡膳食寶塔》設計特色︰由中國營養學會設計（最新版為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），以傳統塔型建築的圖形向人民表達均衡飲食概念。選用字眼和建議分量雖與香港的健康飲食金字塔有些出入，但食物的分類大致相同。食物的分量統一用克表達，又加入了運動的元素，強調多做活動對健康的重要性。</a:t>
            </a:r>
            <a:r>
              <a:rPr lang="zh-TW" altLang="en-US" dirty="0" smtClean="0"/>
              <a:t>圖像版權屬中國營養學會所有，</a:t>
            </a:r>
            <a:r>
              <a:rPr lang="zh-TW" altLang="en-US" dirty="0" smtClean="0"/>
              <a:t>獲准作者於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滋味營養教室</a:t>
            </a:r>
            <a:r>
              <a:rPr lang="en-US" altLang="zh-TW" dirty="0" smtClean="0"/>
              <a:t>》</a:t>
            </a:r>
            <a:r>
              <a:rPr lang="zh-TW" altLang="en-US" dirty="0" smtClean="0"/>
              <a:t>轉載</a:t>
            </a:r>
            <a:r>
              <a:rPr lang="zh-TW" altLang="en-US" dirty="0" smtClean="0"/>
              <a:t>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0FFE8-2F6E-49D1-AB56-9215CEBE4285}" type="slidenum">
              <a:rPr lang="zh-HK" altLang="en-US" smtClean="0"/>
              <a:pPr>
                <a:defRPr/>
              </a:pPr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898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pic>
        <p:nvPicPr>
          <p:cNvPr id="5" name="Picture 1027" descr="D:\FRONTPAGE THEMES\NATURE\ANABNR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8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7654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800" smtClean="0"/>
            </a:lvl1pPr>
          </a:lstStyle>
          <a:p>
            <a:pPr>
              <a:defRPr/>
            </a:pPr>
            <a:fld id="{993C4AAB-E3E3-4A65-9DBC-B5ED2474609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786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572DD-52AD-40F5-A954-29FED5D192C5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9015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7369E-3760-4425-9020-C19DBCC191C3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175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‹#›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312678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5D61-2A1D-4CD6-8D87-CBF219F355C8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47701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93DE-3827-4D00-ADE1-AE683BD5BD9F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6570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AC7D-D0C9-4EB6-B36F-B04DE73298EA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38069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EF7F-6DA1-4633-A401-8E5FA21AEDB5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49690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3FBD3-A4F2-475D-874B-A75CC16D87BC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80720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EE30-574F-48B5-95CC-1234FD16501D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0797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20442-464A-4921-AD56-29E9D55C7340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42754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8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E9771F-3F2C-44F9-AF4A-E387DF4CF0E7}" type="slidenum">
              <a:rPr lang="en-US" altLang="zh-TW" smtClean="0"/>
              <a:pPr>
                <a:defRPr/>
              </a:pPr>
              <a:t>‹#›</a:t>
            </a:fld>
            <a:endParaRPr lang="en-US" altLang="zh-TW" sz="1100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63" y="1412776"/>
            <a:ext cx="8630219" cy="4403172"/>
          </a:xfrm>
          <a:prstGeom prst="rect">
            <a:avLst/>
          </a:prstGeom>
        </p:spPr>
      </p:pic>
      <p:sp>
        <p:nvSpPr>
          <p:cNvPr id="5" name="矩形 7"/>
          <p:cNvSpPr>
            <a:spLocks noChangeArrowheads="1"/>
          </p:cNvSpPr>
          <p:nvPr/>
        </p:nvSpPr>
        <p:spPr bwMode="auto">
          <a:xfrm rot="615358">
            <a:off x="2519906" y="2506728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</a:t>
            </a:r>
            <a:endParaRPr lang="zh-HK" altLang="en-US" sz="8000" b="1" dirty="0" smtClean="0">
              <a:solidFill>
                <a:srgbClr val="FF99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 rot="334861">
            <a:off x="1537142" y="2447300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99CC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眼</a:t>
            </a:r>
            <a:endParaRPr lang="zh-HK" altLang="en-US" sz="8000" b="1" dirty="0" smtClean="0">
              <a:solidFill>
                <a:srgbClr val="99CC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 rot="334861">
            <a:off x="3515950" y="2553887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界</a:t>
            </a:r>
            <a:endParaRPr lang="zh-HK" altLang="en-US" sz="8000" b="1" dirty="0" smtClean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 rot="21288933">
            <a:off x="487682" y="2489505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FF9999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放</a:t>
            </a:r>
            <a:endParaRPr lang="zh-HK" altLang="en-US" sz="8000" b="1" dirty="0" smtClean="0">
              <a:solidFill>
                <a:srgbClr val="FF9999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91064" y="194278"/>
            <a:ext cx="2305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zh-TW" altLang="en-US" sz="2400" b="1" dirty="0">
                <a:solidFill>
                  <a:srgbClr val="99CC00"/>
                </a:solidFill>
              </a:rPr>
              <a:t>滋味營養教室</a:t>
            </a: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 rot="20943033">
            <a:off x="4614894" y="2578700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飲</a:t>
            </a:r>
            <a:endParaRPr lang="zh-TW" altLang="en-US" sz="8000" b="1" dirty="0">
              <a:solidFill>
                <a:srgbClr val="7030A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 rot="334861">
            <a:off x="6599536" y="2553935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endParaRPr lang="zh-HK" altLang="en-US" sz="8000" b="1" dirty="0" smtClean="0">
              <a:solidFill>
                <a:schemeClr val="accent5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 rot="20943033">
            <a:off x="7660832" y="2529553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旅</a:t>
            </a:r>
            <a:endParaRPr lang="zh-TW" altLang="en-US" sz="8000" b="1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 rot="334861">
            <a:off x="5604182" y="2531504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 smtClean="0">
                <a:solidFill>
                  <a:srgbClr val="FF33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endParaRPr lang="zh-HK" altLang="en-US" sz="8000" b="1" dirty="0" smtClean="0">
              <a:solidFill>
                <a:srgbClr val="FF33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8844" y="6013758"/>
            <a:ext cx="79248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buNone/>
              <a:defRPr/>
            </a:pP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優質教育基金贊助（計劃編號</a:t>
            </a:r>
            <a:r>
              <a:rPr kumimoji="0" lang="en-US" altLang="zh-TW" sz="1800" dirty="0">
                <a:solidFill>
                  <a:schemeClr val="accent5">
                    <a:lumMod val="50000"/>
                  </a:schemeClr>
                </a:solidFill>
              </a:rPr>
              <a:t>︰2015/0252</a:t>
            </a: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）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kumimoji="0" lang="zh-TW" altLang="en-US" sz="1800" dirty="0" smtClean="0">
                <a:solidFill>
                  <a:schemeClr val="accent5">
                    <a:lumMod val="50000"/>
                  </a:schemeClr>
                </a:solidFill>
              </a:rPr>
              <a:t>香港中文大學醫學院健康教育及促進健康中心製作</a:t>
            </a:r>
            <a:endParaRPr kumimoji="0" lang="en-US" altLang="zh-TW" sz="1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275512" y="6428184"/>
            <a:ext cx="1905000" cy="457200"/>
          </a:xfrm>
        </p:spPr>
        <p:txBody>
          <a:bodyPr/>
          <a:lstStyle/>
          <a:p>
            <a:pPr>
              <a:defRPr/>
            </a:pPr>
            <a:fld id="{993C4AAB-E3E3-4A65-9DBC-B5ED2474609F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45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59" y="0"/>
            <a:ext cx="8127931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89896" y="6093296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以塔型表達</a:t>
            </a:r>
            <a:r>
              <a:rPr lang="zh-TW" altLang="en-US" sz="2000" dirty="0"/>
              <a:t>均衡飲食</a:t>
            </a:r>
            <a:r>
              <a:rPr lang="zh-TW" altLang="en-US" sz="2000" dirty="0" smtClean="0"/>
              <a:t>概念，分量統一以克</a:t>
            </a:r>
            <a:r>
              <a:rPr lang="zh-TW" altLang="en-US" sz="2000" dirty="0"/>
              <a:t>表達，又加入了運動的元素，強調多做活動對健康的重要性。</a:t>
            </a:r>
            <a:endParaRPr lang="zh-HK" altLang="en-US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10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38683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614" y="4005064"/>
            <a:ext cx="4009534" cy="2880319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00200" y="836712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日本的飲食文化</a:t>
            </a:r>
            <a:endParaRPr lang="zh-HK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1" y="867160"/>
            <a:ext cx="1633383" cy="23458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63688" y="224348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菜中別具特色的代表作包括壽司、刺身、天婦羅、章魚燒、便當和牛肉飯等。傳統的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菜以米飯為主糧，配搭魚、肉、蔬菜、麵豉湯和醃菜。蕎麥麵、烏冬麵和拉麵也是受歡迎的主糧，湯底通常用魚類煮成，然後加入醬油和蔬菜。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4589296"/>
            <a:ext cx="4032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人也將其他國家的菜式加以改良，成為廣受人民歡迎的日式美食，例如日式咖喱飯和日式豬扒飯。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959603"/>
            <a:ext cx="1615971" cy="122352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11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8381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0" t="6762" b="-82"/>
          <a:stretch/>
        </p:blipFill>
        <p:spPr>
          <a:xfrm>
            <a:off x="0" y="980728"/>
            <a:ext cx="9144000" cy="49685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7768" y="6033482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altLang="zh-TW" sz="2000" dirty="0"/>
              <a:t>《</a:t>
            </a:r>
            <a:r>
              <a:rPr lang="zh-TW" altLang="en-US" sz="2000" dirty="0" smtClean="0"/>
              <a:t>日本</a:t>
            </a:r>
            <a:r>
              <a:rPr lang="zh-TW" altLang="en-US" sz="2000" dirty="0"/>
              <a:t>均衡膳食</a:t>
            </a:r>
            <a:r>
              <a:rPr lang="zh-HK" altLang="en-US" sz="2000" dirty="0" smtClean="0"/>
              <a:t>陀螺</a:t>
            </a:r>
            <a:r>
              <a:rPr lang="en-US" altLang="zh-TW" sz="2000" dirty="0" smtClean="0"/>
              <a:t>》</a:t>
            </a:r>
            <a:r>
              <a:rPr lang="zh-TW" altLang="en-US" sz="2000" dirty="0" smtClean="0"/>
              <a:t>以</a:t>
            </a:r>
            <a:r>
              <a:rPr lang="zh-TW" altLang="en-US" sz="2000" u="sng" dirty="0"/>
              <a:t>日本</a:t>
            </a:r>
            <a:r>
              <a:rPr lang="zh-TW" altLang="en-US" sz="2000" dirty="0"/>
              <a:t>傳統玩意</a:t>
            </a:r>
            <a:r>
              <a:rPr lang="zh-HK" altLang="en-US" sz="2000" dirty="0"/>
              <a:t>陀螺</a:t>
            </a:r>
            <a:r>
              <a:rPr lang="zh-TW" altLang="en-US" sz="2000" dirty="0"/>
              <a:t>設計。特色</a:t>
            </a:r>
            <a:r>
              <a:rPr lang="zh-TW" altLang="en-US" sz="2000" dirty="0" smtClean="0"/>
              <a:t>是以食用分量的數目</a:t>
            </a:r>
            <a:r>
              <a:rPr lang="zh-TW" altLang="en-US" sz="2000" dirty="0"/>
              <a:t>多少</a:t>
            </a:r>
            <a:r>
              <a:rPr lang="zh-TW" altLang="en-US" sz="2000" dirty="0" smtClean="0"/>
              <a:t>，由多至少排序。特色</a:t>
            </a:r>
            <a:r>
              <a:rPr lang="zh-TW" altLang="en-US" sz="2000" dirty="0"/>
              <a:t>是</a:t>
            </a:r>
            <a:r>
              <a:rPr lang="zh-TW" altLang="en-US" sz="2000" dirty="0" smtClean="0"/>
              <a:t>以圖案說明</a:t>
            </a:r>
            <a:r>
              <a:rPr lang="zh-TW" altLang="en-US" sz="2000" dirty="0"/>
              <a:t>食用</a:t>
            </a:r>
            <a:r>
              <a:rPr lang="zh-TW" altLang="en-US" sz="2000" dirty="0" smtClean="0"/>
              <a:t>份量，令</a:t>
            </a:r>
            <a:r>
              <a:rPr lang="zh-TW" altLang="en-US" sz="2000" dirty="0"/>
              <a:t>人們更容易明白。</a:t>
            </a:r>
            <a:endParaRPr lang="en-US" altLang="zh-TW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12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28276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標題 1"/>
          <p:cNvSpPr>
            <a:spLocks noGrp="1"/>
          </p:cNvSpPr>
          <p:nvPr>
            <p:ph type="title"/>
          </p:nvPr>
        </p:nvSpPr>
        <p:spPr>
          <a:xfrm>
            <a:off x="2128192" y="917848"/>
            <a:ext cx="7772400" cy="1143000"/>
          </a:xfrm>
        </p:spPr>
        <p:txBody>
          <a:bodyPr/>
          <a:lstStyle/>
          <a:p>
            <a:r>
              <a:rPr lang="zh-TW" altLang="en-US" dirty="0"/>
              <a:t>英</a:t>
            </a:r>
            <a:r>
              <a:rPr lang="zh-TW" altLang="en-US" dirty="0" smtClean="0"/>
              <a:t>國的飲食文化</a:t>
            </a:r>
            <a:endParaRPr lang="zh-HK" altLang="en-US" dirty="0"/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46" y="1020814"/>
            <a:ext cx="1396782" cy="2192162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2123728" y="2116895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英國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歷史悠久，飲食文化亦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源遠流長。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常以</a:t>
            </a:r>
            <a:r>
              <a:rPr lang="zh-HK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馬鈴薯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為主糧。傳統的</a:t>
            </a:r>
            <a:r>
              <a:rPr lang="zh-HK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英式早餐相當豐富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，有炸煙肉、荷包蛋或炒蛋、烤番茄、牛油多士、香腸、焗豆、班戟等，而最具代表性的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英國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街頭食品是炸魚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薯條。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6570" y="4305423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特色菜還有烤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牛肉、牛肉批、香腸拼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泥等。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英國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人喜歡喝下午茶，他們的朱古力和甜品亦相當多元化。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235" y="3721005"/>
            <a:ext cx="4674624" cy="3023344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880" y="4576451"/>
            <a:ext cx="2832721" cy="2197641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28523"/>
            <a:ext cx="1800200" cy="180024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>
                <a:effectLst>
                  <a:glow rad="127000">
                    <a:schemeClr val="bg1"/>
                  </a:glow>
                </a:effectLst>
              </a:rPr>
              <a:pPr>
                <a:defRPr/>
              </a:pPr>
              <a:t>13</a:t>
            </a:fld>
            <a:endParaRPr lang="en-US" altLang="zh-TW" sz="11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3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65" y="-11123"/>
            <a:ext cx="8303339" cy="58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05165" y="5805264"/>
            <a:ext cx="8285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altLang="zh-TW" sz="2000" dirty="0"/>
              <a:t>《</a:t>
            </a:r>
            <a:r>
              <a:rPr lang="zh-TW" altLang="en-US" sz="2000" dirty="0"/>
              <a:t>健康飲食指引</a:t>
            </a:r>
            <a:r>
              <a:rPr lang="en-US" altLang="zh-TW" sz="2000" dirty="0" smtClean="0"/>
              <a:t>》(2016)</a:t>
            </a:r>
            <a:r>
              <a:rPr lang="zh-TW" altLang="en-US" sz="2000" dirty="0" smtClean="0"/>
              <a:t>以圓形圖表</a:t>
            </a:r>
            <a:r>
              <a:rPr lang="zh-TW" altLang="en-US" sz="2000" dirty="0"/>
              <a:t>達均衡飲食概念。面積越大代表該類食物需要越</a:t>
            </a:r>
            <a:r>
              <a:rPr lang="zh-TW" altLang="en-US" sz="2000" dirty="0" smtClean="0"/>
              <a:t>多，多種食物</a:t>
            </a:r>
            <a:r>
              <a:rPr lang="zh-TW" altLang="en-US" sz="2000" dirty="0"/>
              <a:t>圖案代表多樣化的選擇食物原則，健康的選擇貼士就用文字寫出</a:t>
            </a:r>
            <a:r>
              <a:rPr lang="zh-TW" altLang="en-US" sz="2000" dirty="0" smtClean="0"/>
              <a:t>來。</a:t>
            </a:r>
            <a:endParaRPr lang="en-US" altLang="zh-TW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14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27331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圖片 1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536" y="986056"/>
            <a:ext cx="2156294" cy="1218807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2200200" y="91784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lang="zh-TW" altLang="en-US" kern="0" dirty="0" smtClean="0"/>
              <a:t>加拿大的飲食文化</a:t>
            </a:r>
            <a:endParaRPr lang="zh-HK" altLang="en-US" kern="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9" y="986057"/>
            <a:ext cx="1413879" cy="2226919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1776444" y="2336536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加拿大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原住民曾過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着遊獵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生活，他們會捕捉三文魚，也會製作楓糖。自在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人移居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加拿大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後，引入了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的烹煮風格，及至二十世紀起大量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亞洲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人移民至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加拿大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，這地方的飲食文化也添上一些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亞洲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色彩。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971600" y="4781706"/>
            <a:ext cx="4189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加拿大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的特色食物包括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肉汁芝士薯條、牛油撻</a:t>
            </a:r>
            <a:r>
              <a:rPr lang="zh-TW" altLang="en-US" baseline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煙肉三文治、煙三文魚、楓糖漿等。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5" name="圖片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5449">
            <a:off x="5055834" y="3864474"/>
            <a:ext cx="4170979" cy="342301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15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1911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0"/>
            <a:ext cx="4590684" cy="60212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0"/>
            <a:ext cx="3633610" cy="58772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99592" y="5877272"/>
            <a:ext cx="8242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000" dirty="0"/>
              <a:t>《加拿大食品指引︰助您健康進食》</a:t>
            </a:r>
            <a:r>
              <a:rPr lang="zh-TW" altLang="en-US" sz="2000" dirty="0" smtClean="0"/>
              <a:t>（</a:t>
            </a:r>
            <a:r>
              <a:rPr lang="en-US" altLang="zh-TW" sz="2000" dirty="0" smtClean="0"/>
              <a:t>2011</a:t>
            </a:r>
            <a:r>
              <a:rPr lang="zh-TW" altLang="en-US" sz="2000" dirty="0" smtClean="0"/>
              <a:t>）的封面</a:t>
            </a:r>
            <a:r>
              <a:rPr lang="zh-TW" altLang="en-US" sz="2000" dirty="0"/>
              <a:t>以彩虹圖案設計，用以向人民表達均衡飲食概念。特色是以食用分量的數目多少，由多至少</a:t>
            </a:r>
            <a:r>
              <a:rPr lang="zh-TW" altLang="en-US" sz="2000" dirty="0" smtClean="0"/>
              <a:t>排序，凸出多</a:t>
            </a:r>
            <a:r>
              <a:rPr lang="zh-TW" altLang="en-US" sz="2000" dirty="0"/>
              <a:t>吃水蔬果的重要性。</a:t>
            </a:r>
            <a:endParaRPr lang="zh-HK" altLang="en-US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16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8090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8192" y="917848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美國的飲食文化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682" y="3501008"/>
            <a:ext cx="3986202" cy="333969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1" y="985948"/>
            <a:ext cx="1413947" cy="22270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32340" y="2134850"/>
            <a:ext cx="6747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來自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的殖民者在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引入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的食材和烹煮風格。到十九世紀有許多外國移民湧入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，使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的飲食文化變得更多元化，特色食物包括蘋果批、火雞、薄餅、熱狗等。</a:t>
            </a:r>
            <a:endParaRPr lang="zh-HK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44213" y="3884480"/>
            <a:ext cx="4362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人的飲食追求快捷、方便和大眾化，早餐以麵包、麥片、牛奶、雞蛋、果汁和咖啡為主，午餐常吃三文治、水果、漢堡包和薯條等，晚餐則吃得比較豐富，如牛排、烤雞，配搭麵包、蔬菜和水果等。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16632"/>
            <a:ext cx="2435488" cy="203845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17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12232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5" y="764704"/>
            <a:ext cx="552390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5805264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altLang="zh-TW" sz="2000" dirty="0" smtClean="0"/>
              <a:t>《</a:t>
            </a:r>
            <a:r>
              <a:rPr lang="zh-TW" altLang="zh-HK" sz="2000" dirty="0" smtClean="0"/>
              <a:t>我</a:t>
            </a:r>
            <a:r>
              <a:rPr lang="zh-TW" altLang="zh-HK" sz="2000" dirty="0"/>
              <a:t>的</a:t>
            </a:r>
            <a:r>
              <a:rPr lang="zh-TW" altLang="zh-HK" sz="2000" dirty="0" smtClean="0"/>
              <a:t>餐盤</a:t>
            </a:r>
            <a:r>
              <a:rPr lang="en-US" altLang="zh-TW" sz="2000" dirty="0" smtClean="0"/>
              <a:t>》(2011)</a:t>
            </a:r>
            <a:r>
              <a:rPr lang="zh-TW" altLang="zh-HK" sz="2000" dirty="0" smtClean="0"/>
              <a:t> 藉</a:t>
            </a:r>
            <a:r>
              <a:rPr lang="zh-TW" altLang="zh-HK" sz="2000" dirty="0"/>
              <a:t>鮮明的圖案提醒消費者注意健康</a:t>
            </a:r>
            <a:r>
              <a:rPr lang="zh-TW" altLang="zh-HK" sz="2000" dirty="0" smtClean="0"/>
              <a:t>飲食。</a:t>
            </a:r>
            <a:r>
              <a:rPr lang="zh-TW" altLang="zh-HK" sz="2000" dirty="0"/>
              <a:t>標題以「我的</a:t>
            </a:r>
            <a:r>
              <a:rPr lang="zh-TW" altLang="zh-HK" sz="2000" dirty="0" smtClean="0"/>
              <a:t>」說明個人</a:t>
            </a:r>
            <a:r>
              <a:rPr lang="zh-TW" altLang="en-US" sz="2000" dirty="0" smtClean="0"/>
              <a:t>的</a:t>
            </a:r>
            <a:r>
              <a:rPr lang="zh-TW" altLang="zh-HK" sz="2000" dirty="0" smtClean="0"/>
              <a:t>營養需要</a:t>
            </a:r>
            <a:r>
              <a:rPr lang="zh-TW" altLang="en-US" sz="2000" dirty="0" smtClean="0"/>
              <a:t>有所不同</a:t>
            </a:r>
            <a:r>
              <a:rPr lang="zh-TW" altLang="zh-HK" sz="2000" dirty="0" smtClean="0"/>
              <a:t>，</a:t>
            </a:r>
            <a:r>
              <a:rPr lang="zh-TW" altLang="en-US" sz="2000" dirty="0" smtClean="0"/>
              <a:t>鼓勵人民通過</a:t>
            </a:r>
            <a:r>
              <a:rPr lang="zh-TW" altLang="zh-HK" sz="2000" dirty="0" smtClean="0"/>
              <a:t>網上工具查詢</a:t>
            </a:r>
            <a:r>
              <a:rPr lang="zh-TW" altLang="zh-HK" sz="2000" dirty="0"/>
              <a:t>和記錄自己的日常</a:t>
            </a:r>
            <a:r>
              <a:rPr lang="zh-TW" altLang="zh-HK" sz="2000" dirty="0" smtClean="0"/>
              <a:t>飲食</a:t>
            </a:r>
            <a:r>
              <a:rPr lang="zh-TW" altLang="en-US" sz="2000" dirty="0" smtClean="0"/>
              <a:t>狀況</a:t>
            </a:r>
            <a:r>
              <a:rPr lang="zh-TW" altLang="zh-HK" sz="2000" dirty="0" smtClean="0"/>
              <a:t>，建立</a:t>
            </a:r>
            <a:r>
              <a:rPr lang="zh-TW" altLang="zh-HK" sz="2000" dirty="0"/>
              <a:t>均衡的飲食習慣。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18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16023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圖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390108"/>
            <a:ext cx="3559642" cy="4423268"/>
          </a:xfrm>
          <a:prstGeom prst="rect">
            <a:avLst/>
          </a:prstGeom>
        </p:spPr>
      </p:pic>
      <p:sp>
        <p:nvSpPr>
          <p:cNvPr id="47" name="矩形圖說文字 46"/>
          <p:cNvSpPr/>
          <p:nvPr/>
        </p:nvSpPr>
        <p:spPr bwMode="auto">
          <a:xfrm>
            <a:off x="332358" y="4628844"/>
            <a:ext cx="2244323" cy="1456008"/>
          </a:xfrm>
          <a:prstGeom prst="wedgeRectCallout">
            <a:avLst>
              <a:gd name="adj1" fmla="val 56079"/>
              <a:gd name="adj2" fmla="val -74404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同學們，你</a:t>
            </a:r>
            <a:endParaRPr lang="en-US" altLang="zh-TW" sz="2800" dirty="0" smtClean="0"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最喜歡哪個</a:t>
            </a:r>
            <a:endParaRPr lang="en-US" altLang="zh-TW" sz="2800" dirty="0" smtClean="0"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設計？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</p:txBody>
      </p:sp>
      <p:sp>
        <p:nvSpPr>
          <p:cNvPr id="48" name="矩形圖說文字 47"/>
          <p:cNvSpPr/>
          <p:nvPr/>
        </p:nvSpPr>
        <p:spPr bwMode="auto">
          <a:xfrm>
            <a:off x="6270870" y="4491121"/>
            <a:ext cx="2477594" cy="1530167"/>
          </a:xfrm>
          <a:prstGeom prst="wedgeRectCallout">
            <a:avLst>
              <a:gd name="adj1" fmla="val -50787"/>
              <a:gd name="adj2" fmla="val -66691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哪些設計能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夠提醒你維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持均衡飲食？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</p:txBody>
      </p:sp>
      <p:sp>
        <p:nvSpPr>
          <p:cNvPr id="49" name="矩形圖說文字 48"/>
          <p:cNvSpPr/>
          <p:nvPr/>
        </p:nvSpPr>
        <p:spPr bwMode="auto">
          <a:xfrm>
            <a:off x="323528" y="2181050"/>
            <a:ext cx="2491712" cy="2002289"/>
          </a:xfrm>
          <a:prstGeom prst="wedgeRectCallout">
            <a:avLst>
              <a:gd name="adj1" fmla="val 62148"/>
              <a:gd name="adj2" fmla="val 5875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000" dirty="0" smtClean="0"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為甚麼各地</a:t>
            </a:r>
            <a:endParaRPr lang="en-US" altLang="zh-TW" sz="3000" dirty="0" smtClean="0"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000" dirty="0" smtClean="0"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衞生部門設</a:t>
            </a:r>
            <a:endParaRPr lang="en-US" altLang="zh-TW" sz="3000" dirty="0" smtClean="0"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000" dirty="0" smtClean="0"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計這些圖像</a:t>
            </a:r>
            <a:endParaRPr lang="en-US" altLang="zh-TW" sz="3000" dirty="0" smtClean="0"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000" b="0" i="0" u="none" strike="noStrike" cap="none" normalizeH="0" baseline="0" dirty="0" smtClean="0">
                <a:ln>
                  <a:noFill/>
                </a:ln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呢？</a:t>
            </a:r>
            <a:endParaRPr kumimoji="1" lang="zh-HK" altLang="en-US" sz="3000" b="0" i="0" u="none" strike="noStrike" cap="none" normalizeH="0" baseline="0" dirty="0" smtClean="0">
              <a:ln>
                <a:noFill/>
              </a:ln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</p:txBody>
      </p:sp>
      <p:sp>
        <p:nvSpPr>
          <p:cNvPr id="50" name="矩形圖說文字 49"/>
          <p:cNvSpPr/>
          <p:nvPr/>
        </p:nvSpPr>
        <p:spPr bwMode="auto">
          <a:xfrm>
            <a:off x="6334125" y="2181050"/>
            <a:ext cx="2422760" cy="1361185"/>
          </a:xfrm>
          <a:prstGeom prst="wedgeRectCallout">
            <a:avLst>
              <a:gd name="adj1" fmla="val -40984"/>
              <a:gd name="adj2" fmla="val 68459"/>
            </a:avLst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就是希望更多</a:t>
            </a:r>
            <a:endParaRPr lang="en-US" altLang="zh-TW" sz="2800" dirty="0" smtClean="0"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人學會均衡飲</a:t>
            </a:r>
            <a:endParaRPr lang="en-US" altLang="zh-TW" sz="2800" dirty="0" smtClean="0"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effectLst>
                  <a:glow rad="127000">
                    <a:schemeClr val="bg1"/>
                  </a:glow>
                </a:effectLst>
                <a:latin typeface="Times New Roman" charset="0"/>
              </a:rPr>
              <a:t>食的方法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effectLst>
                <a:glow rad="127000">
                  <a:schemeClr val="bg1"/>
                </a:glow>
              </a:effectLst>
              <a:latin typeface="Times New Roman" charset="0"/>
            </a:endParaRPr>
          </a:p>
        </p:txBody>
      </p:sp>
      <p:pic>
        <p:nvPicPr>
          <p:cNvPr id="7" name="圖片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637" y="145822"/>
            <a:ext cx="1570976" cy="17673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68" y="128035"/>
            <a:ext cx="2056688" cy="183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2206" y="136791"/>
            <a:ext cx="1693247" cy="1752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145822"/>
            <a:ext cx="1743626" cy="17436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2797" y="116632"/>
            <a:ext cx="1963056" cy="17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19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4962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 r="-265"/>
          <a:stretch/>
        </p:blipFill>
        <p:spPr bwMode="auto">
          <a:xfrm>
            <a:off x="4499993" y="0"/>
            <a:ext cx="4628728" cy="68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-76200" y="2025650"/>
            <a:ext cx="32766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240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/>
              <a:t>中國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/>
              <a:t>香港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/>
              <a:t>澳門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/>
              <a:t>台灣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79388" y="620713"/>
            <a:ext cx="3581400" cy="157003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這幅宣傳健康飲食的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設計來自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哪個地方？</a:t>
            </a:r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457200" y="3124200"/>
            <a:ext cx="3448050" cy="1066800"/>
            <a:chOff x="288" y="1968"/>
            <a:chExt cx="2172" cy="672"/>
          </a:xfrm>
        </p:grpSpPr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288" y="1968"/>
              <a:ext cx="1440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pic>
          <p:nvPicPr>
            <p:cNvPr id="7175" name="Picture 8" descr="C:\WINDOWS\Desktop\hkflag.gif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016"/>
              <a:ext cx="8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2861" y="2534121"/>
            <a:ext cx="735130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色彩</a:t>
            </a:r>
            <a:r>
              <a:rPr lang="zh-TW" altLang="en-US" sz="3200" dirty="0"/>
              <a:t>繽紛奪目，</a:t>
            </a:r>
            <a:r>
              <a:rPr lang="zh-TW" altLang="en-US" sz="3200" dirty="0" smtClean="0"/>
              <a:t>引人注意。</a:t>
            </a:r>
            <a:endParaRPr lang="en-US" altLang="zh-TW" sz="3200" dirty="0"/>
          </a:p>
          <a:p>
            <a:pPr>
              <a:spcBef>
                <a:spcPts val="600"/>
              </a:spcBef>
            </a:pPr>
            <a:r>
              <a:rPr lang="zh-TW" altLang="en-US" sz="3200" dirty="0"/>
              <a:t>同類食物也有</a:t>
            </a:r>
            <a:r>
              <a:rPr lang="zh-TW" altLang="en-US" sz="3200" dirty="0">
                <a:solidFill>
                  <a:srgbClr val="FF0000"/>
                </a:solidFill>
              </a:rPr>
              <a:t>許多</a:t>
            </a:r>
            <a:r>
              <a:rPr lang="zh-TW" altLang="en-US" sz="3200" dirty="0" smtClean="0">
                <a:solidFill>
                  <a:srgbClr val="FF0000"/>
                </a:solidFill>
              </a:rPr>
              <a:t>選擇</a:t>
            </a:r>
            <a:r>
              <a:rPr lang="zh-TW" altLang="en-US" sz="3200" dirty="0" smtClean="0"/>
              <a:t>。</a:t>
            </a:r>
            <a:endParaRPr lang="en-US" altLang="zh-TW" sz="3200" dirty="0"/>
          </a:p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蔬菜</a:t>
            </a:r>
            <a:r>
              <a:rPr lang="zh-TW" altLang="en-US" sz="3200" dirty="0"/>
              <a:t>和</a:t>
            </a:r>
            <a:r>
              <a:rPr lang="zh-TW" altLang="en-US" sz="3200" dirty="0">
                <a:solidFill>
                  <a:srgbClr val="FF0000"/>
                </a:solidFill>
              </a:rPr>
              <a:t>穀物</a:t>
            </a:r>
            <a:r>
              <a:rPr lang="zh-TW" altLang="en-US" sz="3200" dirty="0"/>
              <a:t>是健康飲食的基礎，攝取量較</a:t>
            </a:r>
            <a:r>
              <a:rPr lang="zh-TW" altLang="en-US" sz="3200" dirty="0" smtClean="0"/>
              <a:t>多。</a:t>
            </a:r>
            <a:endParaRPr lang="en-US" altLang="zh-TW" sz="3200" dirty="0"/>
          </a:p>
          <a:p>
            <a:pPr>
              <a:spcBef>
                <a:spcPts val="600"/>
              </a:spcBef>
            </a:pPr>
            <a:r>
              <a:rPr lang="zh-TW" altLang="en-US" sz="3200" dirty="0" smtClean="0">
                <a:solidFill>
                  <a:srgbClr val="FF0000"/>
                </a:solidFill>
              </a:rPr>
              <a:t>肉類</a:t>
            </a:r>
            <a:r>
              <a:rPr lang="zh-TW" altLang="en-US" sz="3200" dirty="0"/>
              <a:t>和</a:t>
            </a:r>
            <a:r>
              <a:rPr lang="zh-TW" altLang="en-US" sz="3200" dirty="0">
                <a:solidFill>
                  <a:srgbClr val="FF0000"/>
                </a:solidFill>
              </a:rPr>
              <a:t>奶類</a:t>
            </a:r>
            <a:r>
              <a:rPr lang="zh-TW" altLang="en-US" sz="3200" dirty="0"/>
              <a:t>的需要量較少。</a:t>
            </a:r>
            <a:endParaRPr lang="en-US" altLang="zh-TW" sz="3200" dirty="0"/>
          </a:p>
          <a:p>
            <a:pPr>
              <a:spcBef>
                <a:spcPts val="600"/>
              </a:spcBef>
            </a:pPr>
            <a:r>
              <a:rPr lang="zh-TW" altLang="en-US" sz="3200" dirty="0"/>
              <a:t>加入</a:t>
            </a:r>
            <a:r>
              <a:rPr lang="zh-TW" altLang="en-US" sz="3200" dirty="0">
                <a:solidFill>
                  <a:srgbClr val="FF0000"/>
                </a:solidFill>
              </a:rPr>
              <a:t>實用貼士</a:t>
            </a:r>
            <a:r>
              <a:rPr lang="zh-TW" altLang="en-US" sz="3200" dirty="0"/>
              <a:t>，鼓勵人在生活中融會</a:t>
            </a:r>
            <a:r>
              <a:rPr lang="zh-TW" altLang="en-US" sz="3200" dirty="0" smtClean="0"/>
              <a:t>應用。</a:t>
            </a:r>
            <a:endParaRPr lang="zh-HK" altLang="en-US" sz="3200" dirty="0"/>
          </a:p>
        </p:txBody>
      </p:sp>
      <p:grpSp>
        <p:nvGrpSpPr>
          <p:cNvPr id="2" name="群組 1"/>
          <p:cNvGrpSpPr/>
          <p:nvPr/>
        </p:nvGrpSpPr>
        <p:grpSpPr>
          <a:xfrm>
            <a:off x="895369" y="1162725"/>
            <a:ext cx="8063475" cy="4889967"/>
            <a:chOff x="967377" y="1623769"/>
            <a:chExt cx="8063475" cy="4889967"/>
          </a:xfrm>
        </p:grpSpPr>
        <p:sp>
          <p:nvSpPr>
            <p:cNvPr id="3" name="矩形 2"/>
            <p:cNvSpPr/>
            <p:nvPr/>
          </p:nvSpPr>
          <p:spPr>
            <a:xfrm>
              <a:off x="967377" y="1623769"/>
              <a:ext cx="806347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 smtClean="0"/>
                <a:t>雖然五個</a:t>
              </a:r>
              <a:r>
                <a:rPr lang="zh-TW" altLang="en-US" sz="3200" dirty="0"/>
                <a:t>設計的外觀、食物分類和食用分量</a:t>
              </a:r>
              <a:r>
                <a:rPr lang="zh-TW" altLang="en-US" sz="3200" dirty="0" smtClean="0"/>
                <a:t>不盡</a:t>
              </a:r>
              <a:r>
                <a:rPr lang="zh-TW" altLang="en-US" sz="3200" dirty="0"/>
                <a:t>相同，但有以下</a:t>
              </a:r>
              <a:r>
                <a:rPr lang="zh-TW" altLang="en-US" sz="3200" dirty="0" smtClean="0"/>
                <a:t>共通點</a:t>
              </a:r>
              <a:r>
                <a:rPr lang="en-US" altLang="zh-TW" sz="3200" dirty="0" smtClean="0"/>
                <a:t>︰</a:t>
              </a:r>
              <a:endParaRPr lang="en-US" altLang="zh-TW" sz="3200" dirty="0"/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0" y="2925920"/>
              <a:ext cx="504056" cy="64709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608" y="3619516"/>
              <a:ext cx="490867" cy="52956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6364" y="4221088"/>
              <a:ext cx="485896" cy="63025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797" y="5301208"/>
              <a:ext cx="475463" cy="60859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797" y="5949280"/>
              <a:ext cx="475463" cy="564456"/>
            </a:xfrm>
            <a:prstGeom prst="rect">
              <a:avLst/>
            </a:prstGeom>
          </p:spPr>
        </p:pic>
      </p:grp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20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39744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海報設計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我們這一班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2924944"/>
            <a:ext cx="2808312" cy="2232248"/>
          </a:xfrm>
        </p:spPr>
        <p:txBody>
          <a:bodyPr/>
          <a:lstStyle/>
          <a:p>
            <a:pPr marL="0" indent="0">
              <a:buNone/>
            </a:pPr>
            <a:r>
              <a:rPr lang="zh-TW" altLang="zh-HK" dirty="0"/>
              <a:t>每人設計一幅海報</a:t>
            </a:r>
            <a:r>
              <a:rPr lang="zh-TW" altLang="zh-HK"/>
              <a:t>，</a:t>
            </a:r>
            <a:r>
              <a:rPr lang="zh-TW" altLang="zh-HK" smtClean="0"/>
              <a:t>提醒</a:t>
            </a:r>
            <a:r>
              <a:rPr lang="zh-TW" altLang="en-US" smtClean="0"/>
              <a:t>大家</a:t>
            </a:r>
            <a:r>
              <a:rPr lang="zh-TW" altLang="zh-HK" smtClean="0"/>
              <a:t>實踐</a:t>
            </a:r>
            <a:r>
              <a:rPr lang="zh-TW" altLang="zh-HK" dirty="0"/>
              <a:t>健康飲食的方法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744416" cy="435574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21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18746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4265116" y="144551"/>
            <a:ext cx="4790232" cy="107321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pic>
        <p:nvPicPr>
          <p:cNvPr id="9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245146"/>
            <a:ext cx="7524328" cy="56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6641380" y="181089"/>
            <a:ext cx="23231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400" dirty="0" smtClean="0"/>
              <a:t>c. </a:t>
            </a:r>
            <a:r>
              <a:rPr lang="zh-TW" altLang="en-US" sz="2400" dirty="0" smtClean="0"/>
              <a:t>中國</a:t>
            </a:r>
            <a:endParaRPr lang="en-US" altLang="zh-TW" sz="2400" dirty="0" smtClean="0"/>
          </a:p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400" dirty="0" smtClean="0"/>
              <a:t>d. </a:t>
            </a:r>
            <a:r>
              <a:rPr lang="zh-TW" altLang="en-US" sz="2400" dirty="0" smtClean="0"/>
              <a:t>香港</a:t>
            </a:r>
            <a:endParaRPr lang="zh-TW" altLang="en-US" sz="2400" dirty="0"/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07504" y="144551"/>
            <a:ext cx="4157612" cy="107721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這幅宣傳健康飲食的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設計來自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哪個地方？</a:t>
            </a: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7264582" y="116632"/>
            <a:ext cx="1699906" cy="587622"/>
            <a:chOff x="336" y="1632"/>
            <a:chExt cx="1944" cy="672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336" y="1632"/>
              <a:ext cx="1440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pic>
          <p:nvPicPr>
            <p:cNvPr id="8199" name="Picture 7" descr="C:\WINDOWS\Desktop\chinapeo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776"/>
              <a:ext cx="64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4589915" y="188640"/>
            <a:ext cx="1782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 dirty="0" smtClean="0"/>
              <a:t> 澳門</a:t>
            </a:r>
            <a:endParaRPr lang="zh-TW" altLang="en-US" dirty="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 dirty="0" smtClean="0"/>
              <a:t> 台灣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3</a:t>
            </a:fld>
            <a:endParaRPr lang="en-US" altLang="zh-TW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6241"/>
            <a:ext cx="9144000" cy="62470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265116" y="548680"/>
            <a:ext cx="4790232" cy="107321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41380" y="585218"/>
            <a:ext cx="23231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400" dirty="0" smtClean="0"/>
              <a:t>c. </a:t>
            </a:r>
            <a:r>
              <a:rPr lang="zh-TW" altLang="en-US" sz="2400" dirty="0" smtClean="0"/>
              <a:t>菲律賓</a:t>
            </a:r>
            <a:endParaRPr lang="en-US" altLang="zh-TW" sz="2400" dirty="0" smtClean="0"/>
          </a:p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400" dirty="0" smtClean="0"/>
              <a:t>d. </a:t>
            </a:r>
            <a:r>
              <a:rPr lang="zh-TW" altLang="en-US" sz="2400" dirty="0" smtClean="0"/>
              <a:t>越南</a:t>
            </a:r>
            <a:endParaRPr lang="zh-TW" altLang="en-US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504" y="548680"/>
            <a:ext cx="4157612" cy="107721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這幅宣傳健康飲食的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設計來自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個國家？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89915" y="592769"/>
            <a:ext cx="1782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 dirty="0" smtClean="0"/>
              <a:t> 韓國</a:t>
            </a:r>
            <a:endParaRPr lang="zh-TW" altLang="en-US" dirty="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 dirty="0" smtClean="0"/>
              <a:t> 日本</a:t>
            </a:r>
            <a:endParaRPr lang="zh-TW" altLang="en-US" dirty="0"/>
          </a:p>
        </p:txBody>
      </p:sp>
      <p:grpSp>
        <p:nvGrpSpPr>
          <p:cNvPr id="23" name="群組 22"/>
          <p:cNvGrpSpPr/>
          <p:nvPr/>
        </p:nvGrpSpPr>
        <p:grpSpPr>
          <a:xfrm>
            <a:off x="4911600" y="1073693"/>
            <a:ext cx="1744232" cy="587622"/>
            <a:chOff x="7264582" y="116632"/>
            <a:chExt cx="1744232" cy="587622"/>
          </a:xfrm>
        </p:grpSpPr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7264582" y="116632"/>
              <a:ext cx="1259190" cy="5876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2179" y="222790"/>
              <a:ext cx="566635" cy="3671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4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30622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4265116" y="144551"/>
            <a:ext cx="4878884" cy="107321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228184" y="181089"/>
            <a:ext cx="23231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400" dirty="0" smtClean="0"/>
              <a:t>c. </a:t>
            </a:r>
            <a:r>
              <a:rPr lang="zh-TW" altLang="en-US" sz="2400" dirty="0" smtClean="0"/>
              <a:t>英國</a:t>
            </a:r>
            <a:endParaRPr lang="en-US" altLang="zh-TW" sz="2400" dirty="0" smtClean="0"/>
          </a:p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400" dirty="0" smtClean="0"/>
              <a:t>d. </a:t>
            </a:r>
            <a:r>
              <a:rPr lang="zh-TW" altLang="en-US" sz="2400" dirty="0" smtClean="0"/>
              <a:t>美國</a:t>
            </a:r>
            <a:endParaRPr lang="zh-TW" altLang="en-US" sz="2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7504" y="144551"/>
            <a:ext cx="4157612" cy="107721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這幅宣傳健康飲食的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設計來自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個國家？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89915" y="188640"/>
            <a:ext cx="1782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 dirty="0" smtClean="0"/>
              <a:t> 澳洲</a:t>
            </a:r>
            <a:endParaRPr lang="zh-TW" altLang="en-US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 dirty="0" smtClean="0"/>
              <a:t> 加拿大</a:t>
            </a:r>
            <a:endParaRPr lang="zh-TW" altLang="en-US" dirty="0"/>
          </a:p>
        </p:txBody>
      </p:sp>
      <p:pic>
        <p:nvPicPr>
          <p:cNvPr id="14338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195" y="1268760"/>
            <a:ext cx="814626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6665341" y="116632"/>
            <a:ext cx="2029967" cy="587622"/>
            <a:chOff x="-48" y="2956"/>
            <a:chExt cx="1824" cy="528"/>
          </a:xfrm>
        </p:grpSpPr>
        <p:sp>
          <p:nvSpPr>
            <p:cNvPr id="14342" name="Oval 8"/>
            <p:cNvSpPr>
              <a:spLocks noChangeArrowheads="1"/>
            </p:cNvSpPr>
            <p:nvPr/>
          </p:nvSpPr>
          <p:spPr bwMode="auto">
            <a:xfrm>
              <a:off x="-48" y="2956"/>
              <a:ext cx="1440" cy="5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pic>
          <p:nvPicPr>
            <p:cNvPr id="14343" name="Picture 10" descr="C:\WINDOWS\Desktop\unitedkingdom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3024"/>
              <a:ext cx="64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3FBD3-A4F2-475D-874B-A75CC16D87BC}" type="slidenum">
              <a:rPr lang="en-US" altLang="zh-TW" smtClean="0"/>
              <a:pPr>
                <a:defRPr/>
              </a:pPr>
              <a:t>5</a:t>
            </a:fld>
            <a:endParaRPr lang="en-US" altLang="zh-TW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124" y="0"/>
            <a:ext cx="5228601" cy="6858000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2239" y="1793349"/>
            <a:ext cx="32766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240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/>
              <a:t>澳洲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/>
              <a:t>加拿大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/>
              <a:t>英國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/>
              <a:t>美國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3194" y="404664"/>
            <a:ext cx="3658726" cy="156966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這幅宣傳健康飲食的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設計來自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個國家？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862928" y="3021294"/>
            <a:ext cx="2597175" cy="932320"/>
            <a:chOff x="48" y="2112"/>
            <a:chExt cx="1872" cy="672"/>
          </a:xfrm>
        </p:grpSpPr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48" y="2112"/>
              <a:ext cx="1440" cy="6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/>
            </a:p>
          </p:txBody>
        </p:sp>
        <p:pic>
          <p:nvPicPr>
            <p:cNvPr id="16" name="Picture 25" descr="C:\WINDOWS\Desktop\canada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" y="2256"/>
              <a:ext cx="64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1556792"/>
            <a:ext cx="576064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4265116" y="404664"/>
            <a:ext cx="4878884" cy="107321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228184" y="441202"/>
            <a:ext cx="23231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400" dirty="0" smtClean="0"/>
              <a:t>c. </a:t>
            </a:r>
            <a:r>
              <a:rPr lang="zh-TW" altLang="en-US" sz="2400" dirty="0" smtClean="0"/>
              <a:t>英國</a:t>
            </a:r>
            <a:endParaRPr lang="en-US" altLang="zh-TW" sz="2400" dirty="0" smtClean="0"/>
          </a:p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400" dirty="0" smtClean="0"/>
              <a:t>d. </a:t>
            </a:r>
            <a:r>
              <a:rPr lang="zh-TW" altLang="en-US" sz="2400" dirty="0" smtClean="0"/>
              <a:t>美國</a:t>
            </a:r>
            <a:endParaRPr lang="zh-TW" altLang="en-US" sz="24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7504" y="404664"/>
            <a:ext cx="4157612" cy="107721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這幅宣傳健康飲食的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設計來自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個國家？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89915" y="448753"/>
            <a:ext cx="1782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 dirty="0" smtClean="0"/>
              <a:t> 澳洲</a:t>
            </a:r>
            <a:endParaRPr lang="zh-TW" altLang="en-US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zh-TW" altLang="en-US" dirty="0" smtClean="0"/>
              <a:t> 加拿大</a:t>
            </a:r>
            <a:endParaRPr lang="zh-TW" altLang="en-US" dirty="0"/>
          </a:p>
        </p:txBody>
      </p:sp>
      <p:grpSp>
        <p:nvGrpSpPr>
          <p:cNvPr id="2" name="群組 4"/>
          <p:cNvGrpSpPr>
            <a:grpSpLocks/>
          </p:cNvGrpSpPr>
          <p:nvPr/>
        </p:nvGrpSpPr>
        <p:grpSpPr bwMode="auto">
          <a:xfrm>
            <a:off x="6706045" y="944692"/>
            <a:ext cx="2042419" cy="584181"/>
            <a:chOff x="5898066" y="359619"/>
            <a:chExt cx="2929467" cy="838200"/>
          </a:xfrm>
        </p:grpSpPr>
        <p:sp>
          <p:nvSpPr>
            <p:cNvPr id="3" name="Oval 8"/>
            <p:cNvSpPr>
              <a:spLocks noChangeArrowheads="1"/>
            </p:cNvSpPr>
            <p:nvPr/>
          </p:nvSpPr>
          <p:spPr bwMode="auto">
            <a:xfrm>
              <a:off x="5898066" y="359619"/>
              <a:ext cx="2286000" cy="838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Picture 4" descr="C:\WINDOWS\Desktop\unitedstates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1565" y="399803"/>
              <a:ext cx="1035968" cy="74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3FBD3-A4F2-475D-874B-A75CC16D87BC}" type="slidenum">
              <a:rPr lang="en-US" altLang="zh-TW" smtClean="0"/>
              <a:pPr>
                <a:defRPr/>
              </a:pPr>
              <a:t>7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0593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2006588"/>
            <a:ext cx="9108504" cy="4878796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6832704" y="170777"/>
            <a:ext cx="1971565" cy="2970191"/>
            <a:chOff x="-108243" y="293688"/>
            <a:chExt cx="1733692" cy="2611832"/>
          </a:xfrm>
        </p:grpSpPr>
        <p:sp>
          <p:nvSpPr>
            <p:cNvPr id="20488" name="Line 23"/>
            <p:cNvSpPr>
              <a:spLocks noChangeShapeType="1"/>
            </p:cNvSpPr>
            <p:nvPr/>
          </p:nvSpPr>
          <p:spPr bwMode="auto">
            <a:xfrm flipH="1">
              <a:off x="-108243" y="1841025"/>
              <a:ext cx="983604" cy="10644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HK" altLang="en-US"/>
            </a:p>
          </p:txBody>
        </p:sp>
        <p:pic>
          <p:nvPicPr>
            <p:cNvPr id="20489" name="圖片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293688"/>
              <a:ext cx="1434949" cy="161431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95460" y="170777"/>
            <a:ext cx="2337370" cy="2970192"/>
            <a:chOff x="2483768" y="156719"/>
            <a:chExt cx="2022475" cy="2570041"/>
          </a:xfrm>
        </p:grpSpPr>
        <p:sp>
          <p:nvSpPr>
            <p:cNvPr id="20484" name="Line 16"/>
            <p:cNvSpPr>
              <a:spLocks noChangeShapeType="1"/>
            </p:cNvSpPr>
            <p:nvPr/>
          </p:nvSpPr>
          <p:spPr bwMode="auto">
            <a:xfrm flipH="1">
              <a:off x="3054951" y="1596332"/>
              <a:ext cx="436928" cy="11304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HK" altLang="en-US"/>
            </a:p>
          </p:txBody>
        </p:sp>
        <p:pic>
          <p:nvPicPr>
            <p:cNvPr id="20491" name="圖片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56719"/>
              <a:ext cx="2022475" cy="154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4498111" y="170777"/>
            <a:ext cx="2344637" cy="3195225"/>
            <a:chOff x="6769648" y="14412"/>
            <a:chExt cx="2284462" cy="3113221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9104" y="14412"/>
              <a:ext cx="1705006" cy="17648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6769648" y="1779241"/>
              <a:ext cx="1421374" cy="1348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HK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803233" y="170777"/>
            <a:ext cx="1840775" cy="3676586"/>
            <a:chOff x="4965154" y="12156"/>
            <a:chExt cx="1767086" cy="3529407"/>
          </a:xfrm>
        </p:grpSpPr>
        <p:sp>
          <p:nvSpPr>
            <p:cNvPr id="20485" name="Line 18"/>
            <p:cNvSpPr>
              <a:spLocks noChangeShapeType="1"/>
            </p:cNvSpPr>
            <p:nvPr/>
          </p:nvSpPr>
          <p:spPr bwMode="auto">
            <a:xfrm flipH="1">
              <a:off x="5549991" y="1701355"/>
              <a:ext cx="246145" cy="1840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HK" altLang="en-US"/>
            </a:p>
          </p:txBody>
        </p:sp>
        <p:pic>
          <p:nvPicPr>
            <p:cNvPr id="14" name="圖片 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65154" y="12156"/>
              <a:ext cx="1767086" cy="17670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5961012" y="3847362"/>
            <a:ext cx="1584176" cy="2460505"/>
            <a:chOff x="323528" y="3650295"/>
            <a:chExt cx="1709952" cy="2655858"/>
          </a:xfrm>
        </p:grpSpPr>
        <p:sp>
          <p:nvSpPr>
            <p:cNvPr id="20487" name="Line 21"/>
            <p:cNvSpPr>
              <a:spLocks noChangeShapeType="1"/>
            </p:cNvSpPr>
            <p:nvPr/>
          </p:nvSpPr>
          <p:spPr bwMode="auto">
            <a:xfrm flipH="1">
              <a:off x="1213185" y="3650295"/>
              <a:ext cx="51243" cy="1116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HK" altLang="en-US"/>
            </a:p>
          </p:txBody>
        </p:sp>
        <p:pic>
          <p:nvPicPr>
            <p:cNvPr id="15" name="圖片 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8" y="4745822"/>
              <a:ext cx="1709952" cy="156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直線圖說文字 1 8"/>
          <p:cNvSpPr/>
          <p:nvPr/>
        </p:nvSpPr>
        <p:spPr bwMode="auto">
          <a:xfrm>
            <a:off x="4609156" y="3366003"/>
            <a:ext cx="1907060" cy="1471810"/>
          </a:xfrm>
          <a:prstGeom prst="borderCallout1">
            <a:avLst>
              <a:gd name="adj1" fmla="val 54961"/>
              <a:gd name="adj2" fmla="val -254"/>
              <a:gd name="adj3" fmla="val 55986"/>
              <a:gd name="adj4" fmla="val -4815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dirty="0" smtClean="0">
                <a:latin typeface="Times New Roman" charset="0"/>
              </a:rPr>
              <a:t>我們身處香港，</a:t>
            </a:r>
            <a:endParaRPr lang="en-US" altLang="zh-TW" sz="1800" dirty="0" smtClean="0">
              <a:latin typeface="Times New Roman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dirty="0" smtClean="0">
                <a:latin typeface="Times New Roman" charset="0"/>
              </a:rPr>
              <a:t>亦可以放眼世界，</a:t>
            </a:r>
            <a:endParaRPr lang="en-US" altLang="zh-TW" sz="1800" dirty="0" smtClean="0">
              <a:latin typeface="Times New Roman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dirty="0" smtClean="0">
                <a:latin typeface="Times New Roman" charset="0"/>
              </a:rPr>
              <a:t>認</a:t>
            </a: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識</a:t>
            </a:r>
            <a:r>
              <a:rPr lang="zh-TW" altLang="en-US" sz="1800" dirty="0">
                <a:latin typeface="Times New Roman" charset="0"/>
              </a:rPr>
              <a:t>五</a:t>
            </a: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個國家的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dirty="0" smtClean="0">
                <a:latin typeface="Times New Roman" charset="0"/>
              </a:rPr>
              <a:t>飲食文化和健康</a:t>
            </a:r>
            <a:endParaRPr lang="en-US" altLang="zh-TW" sz="1800" dirty="0" smtClean="0">
              <a:latin typeface="Times New Roman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dirty="0" smtClean="0">
                <a:latin typeface="Times New Roman" charset="0"/>
              </a:rPr>
              <a:t>飲食指引。</a:t>
            </a:r>
            <a:endParaRPr kumimoji="1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五角星形 7"/>
          <p:cNvSpPr/>
          <p:nvPr/>
        </p:nvSpPr>
        <p:spPr bwMode="auto">
          <a:xfrm>
            <a:off x="3558975" y="4062789"/>
            <a:ext cx="220937" cy="21602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236296" y="6500192"/>
            <a:ext cx="1905000" cy="457200"/>
          </a:xfrm>
        </p:spPr>
        <p:txBody>
          <a:bodyPr/>
          <a:lstStyle/>
          <a:p>
            <a:pPr>
              <a:defRPr/>
            </a:pPr>
            <a:fld id="{993C4AAB-E3E3-4A65-9DBC-B5ED2474609F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627" y="3501008"/>
            <a:ext cx="4120373" cy="3237435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200200" y="845840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中國的飲食文化</a:t>
            </a:r>
            <a:endParaRPr lang="zh-HK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69" y="980728"/>
            <a:ext cx="1489367" cy="234581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81722" y="2215529"/>
            <a:ext cx="7338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地域遼闊，從南向北，由東到西跨越多種不同的氣候，來自河流和湖泊的食材多不勝數。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擁有多年的漁農業發展史，孕育源遠流長的飲食文化，食物的加工和廚藝技術多樣，使各個地方菜餚差異極大。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4420610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著名的魯菜有糖醋鯉魚、濟南烤鴨；著名的川菜有麻婆豆腐；著名的淮揚菜有紅燒獅子頭、乞兒雞；著名的粵菜有燒味、雲吞麵和點心等。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845840"/>
            <a:ext cx="1681621" cy="135902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35EFE-A462-4678-BC52-4F53DC3ACB35}" type="slidenum">
              <a:rPr lang="en-US" altLang="zh-TW" smtClean="0"/>
              <a:pPr>
                <a:defRPr/>
              </a:pPr>
              <a:t>9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36073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3096</TotalTime>
  <Words>2552</Words>
  <Application>Microsoft Office PowerPoint</Application>
  <PresentationFormat>如螢幕大小 (4:3)</PresentationFormat>
  <Paragraphs>158</Paragraphs>
  <Slides>21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等线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Nature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中國的飲食文化</vt:lpstr>
      <vt:lpstr>PowerPoint 簡報</vt:lpstr>
      <vt:lpstr>日本的飲食文化</vt:lpstr>
      <vt:lpstr>PowerPoint 簡報</vt:lpstr>
      <vt:lpstr>英國的飲食文化</vt:lpstr>
      <vt:lpstr>PowerPoint 簡報</vt:lpstr>
      <vt:lpstr>PowerPoint 簡報</vt:lpstr>
      <vt:lpstr>PowerPoint 簡報</vt:lpstr>
      <vt:lpstr>美國的飲食文化</vt:lpstr>
      <vt:lpstr>PowerPoint 簡報</vt:lpstr>
      <vt:lpstr>PowerPoint 簡報</vt:lpstr>
      <vt:lpstr>PowerPoint 簡報</vt:lpstr>
      <vt:lpstr>海報設計︰我們這一班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香港中文大學健康教育及促進健康中心</dc:creator>
  <cp:lastModifiedBy>Vera</cp:lastModifiedBy>
  <cp:revision>493</cp:revision>
  <dcterms:created xsi:type="dcterms:W3CDTF">2006-02-07T08:06:42Z</dcterms:created>
  <dcterms:modified xsi:type="dcterms:W3CDTF">2018-10-15T07:51:45Z</dcterms:modified>
</cp:coreProperties>
</file>